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  <p:sldMasterId id="2147483763" r:id="rId6"/>
    <p:sldMasterId id="2147483777" r:id="rId7"/>
  </p:sldMasterIdLst>
  <p:notesMasterIdLst>
    <p:notesMasterId r:id="rId20"/>
  </p:notesMasterIdLst>
  <p:handoutMasterIdLst>
    <p:handoutMasterId r:id="rId21"/>
  </p:handoutMasterIdLst>
  <p:sldIdLst>
    <p:sldId id="287" r:id="rId8"/>
    <p:sldId id="289" r:id="rId9"/>
    <p:sldId id="307" r:id="rId10"/>
    <p:sldId id="308" r:id="rId11"/>
    <p:sldId id="312" r:id="rId12"/>
    <p:sldId id="317" r:id="rId13"/>
    <p:sldId id="318" r:id="rId14"/>
    <p:sldId id="322" r:id="rId15"/>
    <p:sldId id="319" r:id="rId16"/>
    <p:sldId id="320" r:id="rId17"/>
    <p:sldId id="321" r:id="rId18"/>
    <p:sldId id="306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  <p15:guide id="10" orient="horz" pos="316">
          <p15:clr>
            <a:srgbClr val="A4A3A4"/>
          </p15:clr>
        </p15:guide>
        <p15:guide id="11" orient="horz" pos="4004">
          <p15:clr>
            <a:srgbClr val="A4A3A4"/>
          </p15:clr>
        </p15:guide>
        <p15:guide id="12" orient="horz" pos="951">
          <p15:clr>
            <a:srgbClr val="A4A3A4"/>
          </p15:clr>
        </p15:guide>
        <p15:guide id="13" orient="horz" pos="831">
          <p15:clr>
            <a:srgbClr val="A4A3A4"/>
          </p15:clr>
        </p15:guide>
        <p15:guide id="14" orient="horz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86"/>
    <a:srgbClr val="00695D"/>
    <a:srgbClr val="027A7A"/>
    <a:srgbClr val="65A49C"/>
    <a:srgbClr val="92BBB5"/>
    <a:srgbClr val="ECECEC"/>
    <a:srgbClr val="DADADA"/>
    <a:srgbClr val="C6C6C6"/>
    <a:srgbClr val="BCD5D1"/>
    <a:srgbClr val="74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75044" autoAdjust="0"/>
  </p:normalViewPr>
  <p:slideViewPr>
    <p:cSldViewPr snapToObjects="1" showGuides="1">
      <p:cViewPr varScale="1">
        <p:scale>
          <a:sx n="72" d="100"/>
          <a:sy n="72" d="100"/>
        </p:scale>
        <p:origin x="2256" y="192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  <p:guide orient="horz" pos="316"/>
        <p:guide orient="horz" pos="4004"/>
        <p:guide orient="horz" pos="951"/>
        <p:guide orient="horz" pos="831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tags" Target="tags/tag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21.10.15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21.10.15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65541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714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134078-AB79-4893-833F-7D82C3A73D80}" type="slidenum">
              <a:rPr lang="ru-RU" altLang="ru-RU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536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6579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492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5029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378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585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145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5000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1B6C93-1696-4BE9-89A4-576DD2E445F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5018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68539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3177017"/>
            <a:ext cx="8426450" cy="3179335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3371898"/>
            <a:ext cx="8037514" cy="10172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5143493"/>
            <a:ext cx="8036580" cy="10176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509184"/>
            <a:ext cx="4107650" cy="465666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509184"/>
            <a:ext cx="4107650" cy="465666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6" y="1509184"/>
            <a:ext cx="4105275" cy="4656667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509184"/>
            <a:ext cx="4107650" cy="465666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509184"/>
            <a:ext cx="4104000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18113"/>
            <a:ext cx="8426449" cy="900572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509184"/>
            <a:ext cx="4104000" cy="4656667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22345"/>
            <a:ext cx="8426449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509183"/>
            <a:ext cx="4108450" cy="4656668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509183"/>
            <a:ext cx="4108450" cy="4656668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22345"/>
            <a:ext cx="8426449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6" y="1509184"/>
            <a:ext cx="4105275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509183"/>
            <a:ext cx="4108450" cy="4656668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22345"/>
            <a:ext cx="8426449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509184"/>
            <a:ext cx="4105274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509183"/>
            <a:ext cx="4108450" cy="4656668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1" y="1509184"/>
            <a:ext cx="8429625" cy="76834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2468034"/>
            <a:ext cx="4108450" cy="3697817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2468034"/>
            <a:ext cx="4108450" cy="3697817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509186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509186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509185"/>
            <a:ext cx="4106862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3909485"/>
            <a:ext cx="4106862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509186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1" y="1509185"/>
            <a:ext cx="4105275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1" y="3909485"/>
            <a:ext cx="4105275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509186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3177017"/>
            <a:ext cx="8426450" cy="3179335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3371898"/>
            <a:ext cx="8037514" cy="10172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5143493"/>
            <a:ext cx="8036580" cy="10176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509185"/>
            <a:ext cx="4106862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9" y="1509185"/>
            <a:ext cx="4102103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3909998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3905030"/>
            <a:ext cx="4106864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9" y="3905030"/>
            <a:ext cx="4102103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509184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509184"/>
            <a:ext cx="4108450" cy="225585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509184"/>
            <a:ext cx="1984152" cy="17758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509184"/>
            <a:ext cx="1984152" cy="17758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509184"/>
            <a:ext cx="1984152" cy="17758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509184"/>
            <a:ext cx="1984152" cy="17758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6" y="1509184"/>
            <a:ext cx="1979613" cy="17695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507067"/>
            <a:ext cx="1979612" cy="1771651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9" y="1507067"/>
            <a:ext cx="1990725" cy="1771651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507067"/>
            <a:ext cx="1981200" cy="1771651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3477006"/>
            <a:ext cx="1984152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76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509459"/>
            <a:ext cx="1548000" cy="10140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509459"/>
            <a:ext cx="1548000" cy="10140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509459"/>
            <a:ext cx="1548000" cy="10140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509459"/>
            <a:ext cx="1548000" cy="10140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509459"/>
            <a:ext cx="1548000" cy="10140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6" y="1509667"/>
            <a:ext cx="1541463" cy="101388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4" y="1509667"/>
            <a:ext cx="1541463" cy="101388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2" y="1509667"/>
            <a:ext cx="1541463" cy="101388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600" y="1509667"/>
            <a:ext cx="1541463" cy="101388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509667"/>
            <a:ext cx="1541463" cy="101388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2660651"/>
            <a:ext cx="1548000" cy="3505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6" y="254635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6" y="4106331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6" y="566630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4" y="254635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4" y="4106331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4" y="566630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9" y="254635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9" y="4106331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9" y="566630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7" y="254635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7" y="4106331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7" y="5666306"/>
            <a:ext cx="1986543" cy="239381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509183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509183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509183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509183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3069158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3069158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3069158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3069158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4629134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4629134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4629134"/>
            <a:ext cx="1984152" cy="1007716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4629134"/>
            <a:ext cx="1984152" cy="100771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509185"/>
            <a:ext cx="2700338" cy="1756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9" y="1509185"/>
            <a:ext cx="2700337" cy="1756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2" y="1509185"/>
            <a:ext cx="2700337" cy="1756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3477006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3477006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3490220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9" y="1509185"/>
            <a:ext cx="2700337" cy="175683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6" y="1509185"/>
            <a:ext cx="2700337" cy="175683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7" y="1509185"/>
            <a:ext cx="2700337" cy="175683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3477006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3477006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3490220"/>
            <a:ext cx="2700000" cy="268884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6" y="4174481"/>
            <a:ext cx="8426449" cy="1122103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6" y="1509588"/>
            <a:ext cx="8426449" cy="1122103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4654"/>
            <a:ext cx="8426450" cy="89403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623849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948948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4289686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512017"/>
            <a:ext cx="1954800" cy="1123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4174483"/>
            <a:ext cx="1954800" cy="1123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843249"/>
            <a:ext cx="1954800" cy="11232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3371898"/>
            <a:ext cx="8035552" cy="1017209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1" y="5144189"/>
            <a:ext cx="8034619" cy="1015313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" y="753807"/>
            <a:ext cx="2919058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6" y="4174481"/>
            <a:ext cx="8426449" cy="1122103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6" y="1509588"/>
            <a:ext cx="8426449" cy="1122103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509185"/>
            <a:ext cx="1955800" cy="1121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779185"/>
            <a:ext cx="1955800" cy="1121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4174068"/>
            <a:ext cx="1955800" cy="11218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623849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948948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4289686"/>
            <a:ext cx="6048672" cy="893049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6" y="1511306"/>
            <a:ext cx="8426449" cy="96600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6" y="3746506"/>
            <a:ext cx="8426449" cy="96600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4865656"/>
            <a:ext cx="2008258" cy="9361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3749532"/>
            <a:ext cx="2008258" cy="9361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2633743"/>
            <a:ext cx="2008258" cy="9361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517619"/>
            <a:ext cx="2008258" cy="9361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593369"/>
            <a:ext cx="6048672" cy="816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704149"/>
            <a:ext cx="6048672" cy="816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814929"/>
            <a:ext cx="6048672" cy="816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4925708"/>
            <a:ext cx="6048672" cy="816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6" y="1511306"/>
            <a:ext cx="8426449" cy="96600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6" y="3746506"/>
            <a:ext cx="8426449" cy="96600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509184"/>
            <a:ext cx="2008188" cy="96812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2637757"/>
            <a:ext cx="2008188" cy="9440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3742234"/>
            <a:ext cx="2008188" cy="96298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4865657"/>
            <a:ext cx="2008188" cy="944033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593369"/>
            <a:ext cx="6048672" cy="816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4940817"/>
            <a:ext cx="6048672" cy="816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3825001"/>
            <a:ext cx="6048672" cy="816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709185"/>
            <a:ext cx="6048672" cy="816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505909"/>
            <a:ext cx="8426450" cy="465666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6" y="1505910"/>
            <a:ext cx="8426449" cy="2447876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3" y="427425"/>
            <a:ext cx="8425693" cy="89125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509184"/>
            <a:ext cx="8426450" cy="4656667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509184"/>
            <a:ext cx="4141564" cy="162718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509184"/>
            <a:ext cx="8426450" cy="4656667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7425"/>
            <a:ext cx="8426450" cy="89125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509184"/>
            <a:ext cx="2555516" cy="46566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9" y="1507811"/>
            <a:ext cx="4141095" cy="5108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76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509184"/>
            <a:ext cx="8426564" cy="4656667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510994"/>
            <a:ext cx="4321290" cy="5108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510994"/>
            <a:ext cx="2555516" cy="46548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76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520851"/>
            <a:ext cx="8426450" cy="4657259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9" y="1507811"/>
            <a:ext cx="4141095" cy="51081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509184"/>
            <a:ext cx="2556000" cy="4656667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509965"/>
            <a:ext cx="8426450" cy="465588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76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6557433"/>
            <a:ext cx="274316" cy="195051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6557433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509185"/>
            <a:ext cx="8426450" cy="51081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506008"/>
            <a:ext cx="8426450" cy="4656667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17600"/>
            <a:ext cx="842760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1" y="1509185"/>
            <a:ext cx="4146723" cy="5108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509184"/>
            <a:ext cx="2556000" cy="4656667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509184"/>
            <a:ext cx="8426450" cy="91429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748367"/>
            <a:ext cx="8426450" cy="44174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502833"/>
            <a:ext cx="8426450" cy="465666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17600"/>
            <a:ext cx="842760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502833"/>
            <a:ext cx="4141789" cy="1627187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4485118"/>
            <a:ext cx="4141788" cy="120024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5685367"/>
            <a:ext cx="4140550" cy="47887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509184"/>
            <a:ext cx="8426450" cy="465666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17600"/>
            <a:ext cx="8428824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3" y="1509184"/>
            <a:ext cx="4140551" cy="162718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537057"/>
            <a:ext cx="4140550" cy="1627187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6187"/>
            <a:ext cx="8426450" cy="894031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8303"/>
            <a:ext cx="8426450" cy="89403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8" y="1509184"/>
            <a:ext cx="4104583" cy="2208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8" y="3946156"/>
            <a:ext cx="4104583" cy="2208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1" y="1509184"/>
            <a:ext cx="4105275" cy="4656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8" y="3958168"/>
            <a:ext cx="4104583" cy="2208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1" y="1509184"/>
            <a:ext cx="4105275" cy="4656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6" y="1509184"/>
            <a:ext cx="4105275" cy="22078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4654"/>
            <a:ext cx="8426450" cy="89403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509184"/>
            <a:ext cx="4716000" cy="4656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509184"/>
            <a:ext cx="4715755" cy="1332557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883416"/>
            <a:ext cx="4716000" cy="33129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1657"/>
            <a:ext cx="8426450" cy="897028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6" y="1509184"/>
            <a:ext cx="3313503" cy="162718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50" y="1959679"/>
            <a:ext cx="7381875" cy="96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509184"/>
            <a:ext cx="828000" cy="3204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3148543"/>
            <a:ext cx="828000" cy="3204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4787900"/>
            <a:ext cx="828000" cy="3204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50" y="1509185"/>
            <a:ext cx="7381875" cy="3608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50" y="3148543"/>
            <a:ext cx="7381875" cy="3608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5000" y="4787901"/>
            <a:ext cx="7381875" cy="3608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1" y="5219247"/>
            <a:ext cx="7381875" cy="96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1" y="3589463"/>
            <a:ext cx="7381875" cy="96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2082719"/>
            <a:ext cx="8426450" cy="4083132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6" y="1509185"/>
            <a:ext cx="8426449" cy="5735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5029605"/>
            <a:ext cx="7948760" cy="113624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4" y="4183476"/>
            <a:ext cx="7948759" cy="846128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" y="753807"/>
            <a:ext cx="2919058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72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6" y="1509184"/>
            <a:ext cx="4105275" cy="4654016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1" y="1509184"/>
            <a:ext cx="4105275" cy="4654016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6" y="1509184"/>
            <a:ext cx="4105275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509184"/>
            <a:ext cx="4105274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17600"/>
            <a:ext cx="8426450" cy="9024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5597242"/>
            <a:ext cx="3672000" cy="395020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5597242"/>
            <a:ext cx="3672000" cy="395020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509184"/>
            <a:ext cx="2740025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422345"/>
            <a:ext cx="8426449" cy="900572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6" y="1509184"/>
            <a:ext cx="5473699" cy="4656667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509184"/>
            <a:ext cx="2736850" cy="46566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6" y="1509184"/>
            <a:ext cx="5473699" cy="4656667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509185"/>
            <a:ext cx="2773362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3909485"/>
            <a:ext cx="2773362" cy="2256367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7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6" y="1509184"/>
            <a:ext cx="5473699" cy="2255853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6" y="3909998"/>
            <a:ext cx="5473699" cy="2255853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F9D6-FC3A-4DE1-B0CA-C6584683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773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94C6-62B1-45D5-B7C6-268770F8EA8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8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2476-C52F-4200-B1A8-209F8330E0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3B1-B757-40AE-84E1-60AF88D551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3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48E9-B071-4BF0-9DA6-0E38A667EC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2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689514"/>
            <a:ext cx="8247062" cy="919621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944054"/>
            <a:ext cx="8234842" cy="1828397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344084"/>
            <a:ext cx="8426450" cy="91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37C4-F5A4-4DF0-BDBD-ACA7B83BC2A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5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EC5E-0D77-48AF-A583-6C22879B2C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14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F9D6-FC3A-4DE1-B0CA-C65846836EE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3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FAA1-8EA1-48D0-8838-49F3412E7B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56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2355-ADC1-4C99-B8C3-8EE6A7C6E1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47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CAA9-BEFF-47B2-936A-BF0ECEC7E63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2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1A84-13E0-44F3-A4E5-4B9823D39E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5C69-B969-473A-AE33-6F56CEA088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26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095440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7708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2345"/>
            <a:ext cx="8426450" cy="89633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507201"/>
            <a:ext cx="8426450" cy="4656668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84437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56930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386839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869300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477259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38003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675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026934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30798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6651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1" y="1509184"/>
            <a:ext cx="8428069" cy="768349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2277534"/>
            <a:ext cx="8426450" cy="3888317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272" y="6501341"/>
            <a:ext cx="2895600" cy="1950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Security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1" y="1509184"/>
            <a:ext cx="8428069" cy="768349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2277534"/>
            <a:ext cx="8426450" cy="388831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50" Type="http://schemas.openxmlformats.org/officeDocument/2006/relationships/slideLayout" Target="../slideLayouts/slideLayout51.xml"/><Relationship Id="rId51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55.xml"/><Relationship Id="rId55" Type="http://schemas.openxmlformats.org/officeDocument/2006/relationships/theme" Target="../theme/theme2.xml"/><Relationship Id="rId56" Type="http://schemas.openxmlformats.org/officeDocument/2006/relationships/image" Target="../media/image1.png"/><Relationship Id="rId57" Type="http://schemas.openxmlformats.org/officeDocument/2006/relationships/image" Target="../media/image2.png"/><Relationship Id="rId4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3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424654"/>
            <a:ext cx="8426450" cy="8940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09185"/>
            <a:ext cx="8426450" cy="4656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304" y="6501341"/>
            <a:ext cx="274316" cy="19505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76" r:id="rId5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6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7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A01363-1D9F-4EB3-AC12-5795E524627E}" type="slidenum">
              <a:rPr lang="ru-RU" alt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2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mailto:d.evdokimov@dsec.ru" TargetMode="External"/><Relationship Id="rId5" Type="http://schemas.openxmlformats.org/officeDocument/2006/relationships/hyperlink" Target="http://www.dsec.ru/" TargetMode="External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sdfuigpsdfliugsdilfughsd;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" y="3238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8540" y="3284538"/>
            <a:ext cx="9144000" cy="2495550"/>
          </a:xfrm>
        </p:spPr>
        <p:txBody>
          <a:bodyPr rIns="288000"/>
          <a:lstStyle/>
          <a:p>
            <a:pPr algn="r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</a:rPr>
              <a:t>SAP </a:t>
            </a:r>
            <a:r>
              <a:rPr lang="ru-RU" sz="4000" dirty="0" err="1">
                <a:solidFill>
                  <a:schemeClr val="bg1"/>
                </a:solidFill>
                <a:latin typeface="Calibri" panose="020F0502020204030204" pitchFamily="34" charset="0"/>
              </a:rPr>
              <a:t>Afaria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</a:rPr>
              <a:t>. Маленькое SMS для взлома большой компании</a:t>
            </a:r>
            <a:endParaRPr lang="ru-RU" altLang="ru-RU" sz="4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7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5780088"/>
            <a:ext cx="4572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rIns="288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None/>
            </a:pPr>
            <a:endParaRPr lang="ru-RU" altLang="ru-RU" sz="17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636905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Частухин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Дмитрий,</a:t>
            </a:r>
          </a:p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Директор департамента аудита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SAP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Digital Security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IMEI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50825" y="1989138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IMEI?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-IMEI </a:t>
            </a:r>
            <a:r>
              <a:rPr lang="en-US" sz="2400" dirty="0">
                <a:latin typeface="Calibri" panose="020F0502020204030204" pitchFamily="34" charset="0"/>
              </a:rPr>
              <a:t>catcher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altLang="ru-RU" sz="24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161" y="1989137"/>
            <a:ext cx="1647056" cy="4166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82" y="4069506"/>
            <a:ext cx="1341236" cy="597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651" y="1984175"/>
            <a:ext cx="294462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25" y="2516658"/>
            <a:ext cx="6535478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 flipV="1">
            <a:off x="0" y="4653136"/>
            <a:ext cx="9144000" cy="714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288000" tIns="90000" rIns="180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   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071813" y="5517232"/>
            <a:ext cx="32146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1800" dirty="0" smtClean="0">
                <a:hlinkClick r:id="rId4"/>
              </a:rPr>
              <a:t>d.chastuhin@dsec.ru</a:t>
            </a:r>
            <a:endParaRPr lang="en-US" altLang="ru-RU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hlinkClick r:id="rId5"/>
              </a:rPr>
              <a:t>www.dsec.ru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/>
            </a:r>
            <a:br>
              <a:rPr lang="en-US" altLang="ru-RU" sz="1800" dirty="0"/>
            </a:b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 flipV="1">
            <a:off x="0" y="1214438"/>
            <a:ext cx="9144000" cy="714375"/>
          </a:xfrm>
          <a:prstGeom prst="rect">
            <a:avLst/>
          </a:prstGeom>
          <a:solidFill>
            <a:srgbClr val="C00000"/>
          </a:solidFill>
        </p:spPr>
        <p:txBody>
          <a:bodyPr lIns="288000" tIns="90000" rIns="180000" bIns="9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   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114425" y="4686473"/>
            <a:ext cx="6913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Digital Security </a:t>
            </a:r>
            <a:r>
              <a:rPr lang="ru-RU" altLang="ru-RU" sz="1800" dirty="0">
                <a:solidFill>
                  <a:schemeClr val="bg1"/>
                </a:solidFill>
              </a:rPr>
              <a:t>в Москве: (495) 223-07-86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Digital Security </a:t>
            </a:r>
            <a:r>
              <a:rPr lang="ru-RU" altLang="ru-RU" sz="1800" dirty="0">
                <a:solidFill>
                  <a:schemeClr val="bg1"/>
                </a:solidFill>
              </a:rPr>
              <a:t>в Санкт-Петербурге: (812) 703-15-47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</a:rPr>
              <a:t>2002—2015</a:t>
            </a:r>
            <a:r>
              <a:rPr lang="en-US" altLang="ru-RU" sz="900" dirty="0" smtClean="0">
                <a:solidFill>
                  <a:schemeClr val="bg1"/>
                </a:solidFill>
              </a:rPr>
              <a:t>, </a:t>
            </a:r>
            <a:r>
              <a:rPr lang="en-US" altLang="ru-RU" sz="900" dirty="0">
                <a:solidFill>
                  <a:schemeClr val="bg1"/>
                </a:solidFill>
              </a:rPr>
              <a:t>Digital Security</a:t>
            </a:r>
            <a:endParaRPr lang="ru-RU" altLang="ru-RU" sz="900" dirty="0">
              <a:solidFill>
                <a:schemeClr val="bg1"/>
              </a:solidFill>
            </a:endParaRPr>
          </a:p>
        </p:txBody>
      </p:sp>
      <p:sp>
        <p:nvSpPr>
          <p:cNvPr id="1639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40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05743A-39AF-418E-B522-3F2500C26808}" type="slidenum">
              <a:rPr lang="ru-RU" altLang="ru-RU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1960563" y="2816932"/>
            <a:ext cx="54006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Спасибо за внимание!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237366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179388" y="1916833"/>
            <a:ext cx="633682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>
              <a:buFont typeface="Arial" pitchFamily="34" charset="0"/>
              <a:buChar char="•"/>
              <a:defRPr/>
            </a:pPr>
            <a:r>
              <a:rPr lang="ru-RU" sz="2000" dirty="0"/>
              <a:t>Наиболее популярное бизнес-приложение</a:t>
            </a:r>
            <a:endParaRPr lang="en-US" sz="2000" dirty="0"/>
          </a:p>
          <a:p>
            <a:pPr lvl="0" algn="just" defTabSz="914400">
              <a:buFont typeface="Arial" pitchFamily="34" charset="0"/>
              <a:buChar char="•"/>
              <a:defRPr/>
            </a:pPr>
            <a:r>
              <a:rPr lang="ru-RU" sz="2000" dirty="0"/>
              <a:t>Более 250000 клиентов по всему миру</a:t>
            </a:r>
            <a:endParaRPr lang="en-US" sz="2000" dirty="0"/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2000" dirty="0" smtClean="0"/>
              <a:t>83</a:t>
            </a:r>
            <a:r>
              <a:rPr lang="en-US" sz="2000" dirty="0" smtClean="0"/>
              <a:t>%</a:t>
            </a:r>
            <a:r>
              <a:rPr lang="ru-RU" sz="2000" dirty="0" smtClean="0"/>
              <a:t> </a:t>
            </a:r>
            <a:r>
              <a:rPr lang="ru-RU" sz="2000" dirty="0"/>
              <a:t>компаний из списка </a:t>
            </a:r>
            <a:r>
              <a:rPr lang="en-US" sz="2000" dirty="0"/>
              <a:t>Forbes </a:t>
            </a:r>
            <a:r>
              <a:rPr lang="ru-RU" sz="2000" dirty="0" smtClean="0"/>
              <a:t>используют </a:t>
            </a:r>
            <a:r>
              <a:rPr lang="en-US" sz="2000" dirty="0"/>
              <a:t>SAP</a:t>
            </a:r>
          </a:p>
          <a:p>
            <a:pPr lvl="0" algn="just" defTabSz="914400">
              <a:buFont typeface="Arial" pitchFamily="34" charset="0"/>
              <a:buChar char="•"/>
              <a:defRPr/>
            </a:pPr>
            <a:r>
              <a:rPr lang="ru-RU" sz="2000" dirty="0"/>
              <a:t>Основная система </a:t>
            </a:r>
            <a:r>
              <a:rPr lang="en-US" sz="2000" dirty="0"/>
              <a:t>– ERP</a:t>
            </a:r>
          </a:p>
          <a:p>
            <a:pPr lvl="0" algn="just" defTabSz="914400">
              <a:buFont typeface="Arial" pitchFamily="34" charset="0"/>
              <a:buChar char="•"/>
              <a:defRPr/>
            </a:pPr>
            <a:r>
              <a:rPr lang="ru-RU" sz="2000" dirty="0"/>
              <a:t>Основные платформы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000" dirty="0"/>
              <a:t>SAP NetWeaver ABAP</a:t>
            </a:r>
          </a:p>
          <a:p>
            <a:pPr marL="800100" lvl="1" indent="-34290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000" dirty="0"/>
              <a:t>SAP NetWeaver J2EE</a:t>
            </a:r>
          </a:p>
          <a:p>
            <a:pPr marL="800100" lvl="1" indent="-34290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000" dirty="0"/>
              <a:t>SAP </a:t>
            </a:r>
            <a:r>
              <a:rPr lang="en-US" sz="2000" dirty="0" err="1"/>
              <a:t>BusinessObjects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000" dirty="0"/>
              <a:t>SAP HANA</a:t>
            </a:r>
          </a:p>
          <a:p>
            <a:pPr marL="800100" lvl="1" indent="-34290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000" dirty="0"/>
              <a:t>SAP Mobile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3" descr="ScreenHunter_05 Jan. 13 11.5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362" y="3609020"/>
            <a:ext cx="3626484" cy="28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 </a:t>
            </a:r>
            <a:r>
              <a:rPr lang="en-US" altLang="ru-RU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Afaria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539552" y="1789927"/>
            <a:ext cx="68774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C00000"/>
              </a:buClr>
              <a:buNone/>
            </a:pPr>
            <a:r>
              <a:rPr lang="ru-RU" alt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ru-RU" altLang="ru-RU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en-US" dirty="0">
              <a:latin typeface="Myriad Pro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Picture 3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808163"/>
            <a:ext cx="5195741" cy="479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21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 </a:t>
            </a:r>
            <a:r>
              <a:rPr lang="en-US" altLang="ru-RU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Afaria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179388" y="1952836"/>
            <a:ext cx="8641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>
                <a:srgbClr val="C00000"/>
              </a:buClr>
              <a:buNone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318255" y="2549037"/>
            <a:ext cx="6507489" cy="270965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b="1" i="1" dirty="0" smtClean="0"/>
              <a:t>Control via SMS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879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Issue 9. Control via SMS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179388" y="1808163"/>
            <a:ext cx="87851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en-US" sz="2400" dirty="0">
                <a:latin typeface="Calibri" panose="020F0502020204030204" pitchFamily="34" charset="0"/>
              </a:rPr>
              <a:t> Administrators can use SMS commands to: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Lock phone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Wipe phone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Unlock phone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Request log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Block user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Send message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Remediate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Transmit location data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Implement policy</a:t>
            </a:r>
            <a:endParaRPr lang="ru-RU" sz="2400" dirty="0">
              <a:latin typeface="Calibri" panose="020F0502020204030204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>
                <a:latin typeface="Calibri" panose="020F0502020204030204" pitchFamily="34" charset="0"/>
              </a:rPr>
              <a:t>etc.</a:t>
            </a:r>
            <a:endParaRPr lang="ru-RU" sz="24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  <a:buFont typeface="Calibri" panose="020F0502020204030204" pitchFamily="34" charset="0"/>
              <a:buChar char="–"/>
            </a:pP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5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SMS command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прицеле - СЭД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4375" y="238201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WIPEALLDATA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WIPENITRODESK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WIPENITRODESKSDCARD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LOCKDEVICE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FETCHLOG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UNLOCKDEVICE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USERLOCK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REMEDIATE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NOTIFY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1068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50825" y="2276475"/>
            <a:ext cx="7921625" cy="1631216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anose="020F0502020204030204" pitchFamily="34" charset="0"/>
              </a:rPr>
              <a:t>Вот так выглядит </a:t>
            </a:r>
            <a:r>
              <a:rPr lang="en-US" sz="2400" b="1" dirty="0">
                <a:latin typeface="Calibri" panose="020F0502020204030204" pitchFamily="34" charset="0"/>
              </a:rPr>
              <a:t>SMS 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itchFamily="18" charset="0"/>
              <a:cs typeface="Courier New" pitchFamily="49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@#!Afaria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64aACAhntVzjTIjhHDMGql8ldvc/8U6IlIoPU7aAOT8=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$\$CMD:</a:t>
            </a:r>
            <a:r>
              <a:rPr lang="en-US" sz="2400" dirty="0">
                <a:solidFill>
                  <a:srgbClr val="E36C0A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USERLOCK</a:t>
            </a:r>
            <a:endParaRPr lang="en-US" sz="2400" dirty="0">
              <a:latin typeface="Calibri" panose="020F0502020204030204" pitchFamily="34" charset="0"/>
              <a:cs typeface="Arial" pitchFamily="34" charset="0"/>
            </a:endParaRPr>
          </a:p>
          <a:p>
            <a:endParaRPr lang="ru-RU" altLang="ru-RU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825" y="3862060"/>
            <a:ext cx="7921625" cy="1938992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где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@#!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Afaria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сигнатура, управляющей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SMS 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64aACAhntVzjTIjhHDMGql8ldvc/8U6IlIoPU7aAOT8=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Base64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строка аутентификации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$\$CMD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индикатор того, что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SMS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содержит команду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36C0A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USERLOCK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команда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50825" y="2065109"/>
            <a:ext cx="8641655" cy="224676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Строка аутентификации – это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SHA256 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хэш</a:t>
            </a:r>
            <a:endParaRPr lang="en-US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Содержит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LastAdminSessionID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ClientID</a:t>
            </a:r>
            <a:r>
              <a:rPr lang="en-US" sz="2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+&lt;</a:t>
            </a:r>
            <a:r>
              <a:rPr lang="en-US" sz="2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TransmitterID</a:t>
            </a:r>
            <a:r>
              <a:rPr lang="en-US" sz="2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+$\$CMD:&lt;CMD_NAME&gt;</a:t>
            </a:r>
          </a:p>
          <a:p>
            <a:endParaRPr lang="ru-RU" altLang="ru-RU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824" y="4657774"/>
            <a:ext cx="7921625" cy="1323439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где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000" b="1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LastAdminSessionID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ID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последней сессии с сервером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B05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ClientID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клиента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indent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B0F0"/>
                </a:solidFill>
                <a:latin typeface="Calibri" panose="020F0502020204030204" pitchFamily="34" charset="0"/>
                <a:ea typeface="Times New Roman" pitchFamily="18" charset="0"/>
                <a:cs typeface="Courier New" pitchFamily="49" charset="0"/>
              </a:rPr>
              <a:t>TransmitterID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сервера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11" descr="дщп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268413"/>
            <a:ext cx="6000750" cy="539750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90000" rIns="180000" bIns="9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endParaRPr lang="ru-RU" alt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4471988" y="747713"/>
            <a:ext cx="4679950" cy="46037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4925" y="6629400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ru-RU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2003—2015</a:t>
            </a:r>
            <a:r>
              <a:rPr lang="en-US" altLang="ru-RU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Security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7010400" y="6597650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52569-C306-440B-B41D-D39A5FE25D7A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975" y="115888"/>
            <a:ext cx="6875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8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2349500"/>
            <a:ext cx="7921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</a:rPr>
              <a:t>International Mobile Station Equipment Identity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IMEI?</a:t>
            </a:r>
          </a:p>
          <a:p>
            <a:pPr marL="800085" lvl="1" indent="-342900">
              <a:buFont typeface="Arial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разглашение информации от других приложений</a:t>
            </a:r>
            <a:endParaRPr lang="en-US" sz="2400" dirty="0">
              <a:latin typeface="Calibri" panose="020F0502020204030204" pitchFamily="34" charset="0"/>
            </a:endParaRPr>
          </a:p>
          <a:p>
            <a:pPr marL="800085" lvl="1" indent="-342900">
              <a:buFont typeface="Arial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уязвимости </a:t>
            </a:r>
            <a:r>
              <a:rPr lang="ru-RU" sz="2400" dirty="0">
                <a:latin typeface="Calibri" panose="020F0502020204030204" pitchFamily="34" charset="0"/>
              </a:rPr>
              <a:t>в </a:t>
            </a:r>
            <a:r>
              <a:rPr lang="en-US" sz="2400" dirty="0" err="1" smtClean="0">
                <a:latin typeface="Calibri" panose="020F0502020204030204" pitchFamily="34" charset="0"/>
              </a:rPr>
              <a:t>Afaria</a:t>
            </a:r>
            <a:r>
              <a:rPr lang="ru-RU" sz="2400" dirty="0" smtClean="0">
                <a:latin typeface="Calibri" panose="020F0502020204030204" pitchFamily="34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</a:rPr>
              <a:t>XSS</a:t>
            </a:r>
            <a:r>
              <a:rPr lang="ru-RU" sz="2400" dirty="0" smtClean="0">
                <a:latin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</a:endParaRPr>
          </a:p>
          <a:p>
            <a:pPr marL="800085" lvl="1" indent="-342900">
              <a:buFont typeface="Arial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перебор</a:t>
            </a:r>
            <a:endParaRPr lang="en-US" sz="2400" dirty="0">
              <a:latin typeface="Calibri" panose="020F0502020204030204" pitchFamily="34" charset="0"/>
            </a:endParaRPr>
          </a:p>
          <a:p>
            <a:pPr marL="742935" lvl="1" indent="-285750">
              <a:buFont typeface="Arial" charset="0"/>
              <a:buChar char="•"/>
            </a:pPr>
            <a:r>
              <a:rPr lang="en-US" dirty="0"/>
              <a:t>…</a:t>
            </a:r>
          </a:p>
          <a:p>
            <a:endParaRPr lang="ru-RU" alt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https://intranet.kaspersky.com/PublishingImages/Brand_Central/16x9.jpg, </Preview>
    <Link xmlns="8a09c138-3bb3-4bc6-a8a7-2afac9fb1b96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35F66CE6-A235-4737-ABB5-528646C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5EFE6-ED36-44A8-992E-657AFD707955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a09c138-3bb3-4bc6-a8a7-2afac9fb1b9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8074</TotalTime>
  <Words>318</Words>
  <Application>Microsoft Macintosh PowerPoint</Application>
  <PresentationFormat>Экран (4:3)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Lab Gothic Book</vt:lpstr>
      <vt:lpstr>Myriad Pro</vt:lpstr>
      <vt:lpstr>Times New Roman</vt:lpstr>
      <vt:lpstr>Custom Design</vt:lpstr>
      <vt:lpstr>Main</vt:lpstr>
      <vt:lpstr>Оформление по умолчанию</vt:lpstr>
      <vt:lpstr>Тема1</vt:lpstr>
      <vt:lpstr>SAP Afaria. Маленькое SMS для взлома большой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Evdokimov</dc:creator>
  <cp:lastModifiedBy>Пользователь Microsoft Office</cp:lastModifiedBy>
  <cp:revision>882</cp:revision>
  <dcterms:created xsi:type="dcterms:W3CDTF">2013-03-22T11:06:22Z</dcterms:created>
  <dcterms:modified xsi:type="dcterms:W3CDTF">2015-10-21T07:42:58Z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